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7" r:id="rId13"/>
    <p:sldId id="258" r:id="rId14"/>
    <p:sldId id="308" r:id="rId15"/>
    <p:sldId id="296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45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81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952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43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42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96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598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5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52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242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71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C78B5F7-C450-45B1-9216-33BF6CA7CE51}" type="datetimeFigureOut">
              <a:rPr lang="hr-HR" smtClean="0"/>
              <a:t>19.9.2018.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58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up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dirty="0" smtClean="0"/>
              <a:t>Pokazatelji uspješnosti HRVATSKIH BOLNICA – primjer modela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44018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Ekonomski fakultet Zagreb, 19. rujna 2018. godine</a:t>
            </a:r>
          </a:p>
          <a:p>
            <a:r>
              <a:rPr lang="hr-HR" dirty="0" smtClean="0"/>
              <a:t>Okrugli stol</a:t>
            </a:r>
          </a:p>
          <a:p>
            <a:r>
              <a:rPr lang="hr-HR" dirty="0" smtClean="0"/>
              <a:t>Projekt HRZZ 8509</a:t>
            </a:r>
          </a:p>
          <a:p>
            <a:r>
              <a:rPr lang="hr-HR" dirty="0" smtClean="0"/>
              <a:t>Dr.sc. Verica Budimir, </a:t>
            </a:r>
            <a:r>
              <a:rPr lang="hr-HR" dirty="0" err="1" smtClean="0"/>
              <a:t>prof.v.š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109" y="263590"/>
            <a:ext cx="2438611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IZVJEŠTAVANJE O USPJEŠNOSTI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Informacije o rezultatima mjerenja uspješnosti nisu javno dostupne (web)</a:t>
            </a:r>
          </a:p>
          <a:p>
            <a:r>
              <a:rPr lang="hr-HR" dirty="0" smtClean="0"/>
              <a:t>Kvalitetan informacijski sustav – pretpostavka - IBIS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339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13345"/>
          </a:xfrm>
        </p:spPr>
        <p:txBody>
          <a:bodyPr/>
          <a:lstStyle/>
          <a:p>
            <a:r>
              <a:rPr lang="hr-HR" dirty="0" smtClean="0"/>
              <a:t>Izvještaji o uspješnosti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908689"/>
              </p:ext>
            </p:extLst>
          </p:nvPr>
        </p:nvGraphicFramePr>
        <p:xfrm>
          <a:off x="800100" y="1573823"/>
          <a:ext cx="10328148" cy="5202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2244">
                  <a:extLst>
                    <a:ext uri="{9D8B030D-6E8A-4147-A177-3AD203B41FA5}">
                      <a16:colId xmlns:a16="http://schemas.microsoft.com/office/drawing/2014/main" val="1494093648"/>
                    </a:ext>
                  </a:extLst>
                </a:gridCol>
                <a:gridCol w="4262952">
                  <a:extLst>
                    <a:ext uri="{9D8B030D-6E8A-4147-A177-3AD203B41FA5}">
                      <a16:colId xmlns:a16="http://schemas.microsoft.com/office/drawing/2014/main" val="2689566370"/>
                    </a:ext>
                  </a:extLst>
                </a:gridCol>
                <a:gridCol w="4262952">
                  <a:extLst>
                    <a:ext uri="{9D8B030D-6E8A-4147-A177-3AD203B41FA5}">
                      <a16:colId xmlns:a16="http://schemas.microsoft.com/office/drawing/2014/main" val="349738862"/>
                    </a:ext>
                  </a:extLst>
                </a:gridCol>
              </a:tblGrid>
              <a:tr h="52021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Područje mjerenja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Izvještaji o uspješnosti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Pokazatelji uspješnosti na kojima se temelji izvještaj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213203"/>
                  </a:ext>
                </a:extLst>
              </a:tr>
              <a:tr h="13005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Proces zdravstvene njege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Izvještaj o učinkovitosti zdravstvenog procesa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>
                          <a:effectLst/>
                        </a:rPr>
                        <a:t>Stopa smrtnosti</a:t>
                      </a:r>
                      <a:endParaRPr lang="hr-HR" sz="18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>
                          <a:effectLst/>
                        </a:rPr>
                        <a:t>Broje rehospitalizacija unutar 30 dana</a:t>
                      </a:r>
                      <a:endParaRPr lang="hr-HR" sz="18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>
                          <a:effectLst/>
                        </a:rPr>
                        <a:t>Postotak izlječenja (reamisija u roku godine dana)</a:t>
                      </a:r>
                      <a:endParaRPr lang="hr-HR" sz="18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>
                          <a:effectLst/>
                        </a:rPr>
                        <a:t>Stopa kliničkih infekcija i dr.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7935106"/>
                  </a:ext>
                </a:extLst>
              </a:tr>
              <a:tr h="104042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Izvještaj o dostupnosti i kvaliteti izvedbe bolničkih procesa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Broj intervencija po liječniku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Obrtaj pacijenata po postelji 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Vrijeme čekanja na uslugu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Dužina ostajanja u bolnici i dr.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0894175"/>
                  </a:ext>
                </a:extLst>
              </a:tr>
              <a:tr h="10404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Pacijenti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Izvještaj o zadovoljstvu korisnika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Zadovoljstvo pacijenata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Postotak riješenih žalbi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Preporuka bolnice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Ocjena kvalitete bolnice i dr.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6345976"/>
                  </a:ext>
                </a:extLst>
              </a:tr>
              <a:tr h="130052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Izvještaj o kvaliteti i sigurnosti pruženih usluga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Kvaliteta pruženih informacija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Postotak bolničkih pogrešaka u liječenju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Provedene prevencije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Stopa rasprostranjenosti bolničkih nezgoda i dr.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1797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006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13345"/>
          </a:xfrm>
        </p:spPr>
        <p:txBody>
          <a:bodyPr/>
          <a:lstStyle/>
          <a:p>
            <a:r>
              <a:rPr lang="hr-HR" dirty="0" smtClean="0"/>
              <a:t>Izvještaji o uspješnosti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457499"/>
              </p:ext>
            </p:extLst>
          </p:nvPr>
        </p:nvGraphicFramePr>
        <p:xfrm>
          <a:off x="800100" y="1347127"/>
          <a:ext cx="10328148" cy="5510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2244">
                  <a:extLst>
                    <a:ext uri="{9D8B030D-6E8A-4147-A177-3AD203B41FA5}">
                      <a16:colId xmlns:a16="http://schemas.microsoft.com/office/drawing/2014/main" val="1494093648"/>
                    </a:ext>
                  </a:extLst>
                </a:gridCol>
                <a:gridCol w="4262952">
                  <a:extLst>
                    <a:ext uri="{9D8B030D-6E8A-4147-A177-3AD203B41FA5}">
                      <a16:colId xmlns:a16="http://schemas.microsoft.com/office/drawing/2014/main" val="2689566370"/>
                    </a:ext>
                  </a:extLst>
                </a:gridCol>
                <a:gridCol w="4262952">
                  <a:extLst>
                    <a:ext uri="{9D8B030D-6E8A-4147-A177-3AD203B41FA5}">
                      <a16:colId xmlns:a16="http://schemas.microsoft.com/office/drawing/2014/main" val="349738862"/>
                    </a:ext>
                  </a:extLst>
                </a:gridCol>
              </a:tblGrid>
              <a:tr h="37806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Područje mjerenja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Izvještaji o uspješnosti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600" dirty="0">
                          <a:effectLst/>
                        </a:rPr>
                        <a:t>Pokazatelji uspješnosti na kojima se temelji izvještaj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213203"/>
                  </a:ext>
                </a:extLst>
              </a:tr>
              <a:tr h="13005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Zdravlje organizacije i usavršavanje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Izvještaj o kvaliteti i osposobljenosti zaposlenika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>
                          <a:effectLst/>
                        </a:rPr>
                        <a:t>Kvalificiranost zdravstvenih djelatnika</a:t>
                      </a:r>
                      <a:endParaRPr lang="hr-HR" sz="18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>
                          <a:effectLst/>
                        </a:rPr>
                        <a:t>Stopa stabilnosti zaposlenika</a:t>
                      </a:r>
                      <a:endParaRPr lang="hr-HR" sz="18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>
                          <a:effectLst/>
                        </a:rPr>
                        <a:t>Postotak odsutnosti zbog bolovanja</a:t>
                      </a:r>
                      <a:endParaRPr lang="hr-HR" sz="18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>
                          <a:effectLst/>
                        </a:rPr>
                        <a:t>Ozljede na radu i dr.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7935106"/>
                  </a:ext>
                </a:extLst>
              </a:tr>
              <a:tr h="104042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Izvještaj o motiviranosti za usavršavanje i napredovanje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Broj napredovanja u struci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Broj nagrađenih zdravstvenih djelatnika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Postotak ostvarenja plana usavršavanja djelatnika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Stopa zadovoljstva zaposlenika i dr.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0894175"/>
                  </a:ext>
                </a:extLst>
              </a:tr>
              <a:tr h="10404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Resursi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Izvještaj o fizičkim resursima (oprema, prostor, financije i dr.)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Stopa opremljenosti bolnice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Postotak izvršenja proračuna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Marža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Trošak po aktivnosti i dr.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6345976"/>
                  </a:ext>
                </a:extLst>
              </a:tr>
              <a:tr h="130052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Izvještaj o kadrovskim resursima (liječnici, sestre, administracija i dr.)</a:t>
                      </a:r>
                      <a:endParaRPr lang="hr-H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Udio zdravstvenog osoblja u ukupnom broju zaposlenih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Broj zaposlenih po postelji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Struktura zdravstvenog osoblja po kvalifikacijama</a:t>
                      </a:r>
                      <a:endParaRPr lang="hr-HR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r-HR" sz="1600" dirty="0">
                          <a:effectLst/>
                        </a:rPr>
                        <a:t>Dobni i spolni profil zaposlenika i dr.</a:t>
                      </a:r>
                      <a:endParaRPr lang="hr-H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1797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023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Interni </a:t>
            </a:r>
            <a:r>
              <a:rPr lang="hr-HR" dirty="0" smtClean="0"/>
              <a:t>izvještaji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39647"/>
            <a:ext cx="10058400" cy="625484"/>
          </a:xfrm>
        </p:spPr>
        <p:txBody>
          <a:bodyPr>
            <a:normAutofit/>
          </a:bodyPr>
          <a:lstStyle/>
          <a:p>
            <a:r>
              <a:rPr lang="hr-HR" dirty="0"/>
              <a:t>V</a:t>
            </a:r>
            <a:r>
              <a:rPr lang="hr-HR" dirty="0" smtClean="0"/>
              <a:t>ažna </a:t>
            </a:r>
            <a:r>
              <a:rPr lang="hr-HR" dirty="0"/>
              <a:t>informacijska podloga za mjerenje </a:t>
            </a:r>
            <a:r>
              <a:rPr lang="hr-HR" dirty="0" smtClean="0"/>
              <a:t>uspješnosti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41478"/>
              </p:ext>
            </p:extLst>
          </p:nvPr>
        </p:nvGraphicFramePr>
        <p:xfrm>
          <a:off x="1" y="2497015"/>
          <a:ext cx="4404945" cy="4284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011">
                  <a:extLst>
                    <a:ext uri="{9D8B030D-6E8A-4147-A177-3AD203B41FA5}">
                      <a16:colId xmlns:a16="http://schemas.microsoft.com/office/drawing/2014/main" val="734074190"/>
                    </a:ext>
                  </a:extLst>
                </a:gridCol>
                <a:gridCol w="2398934">
                  <a:extLst>
                    <a:ext uri="{9D8B030D-6E8A-4147-A177-3AD203B41FA5}">
                      <a16:colId xmlns:a16="http://schemas.microsoft.com/office/drawing/2014/main" val="3709939379"/>
                    </a:ext>
                  </a:extLst>
                </a:gridCol>
              </a:tblGrid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Struktura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Opis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1881505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Informacije koje se prikupljaju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0224051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Izvori podataka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403408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Rokovi prikupljanja informacija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088977"/>
                  </a:ext>
                </a:extLst>
              </a:tr>
              <a:tr h="443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Osoba odgovorna za prikupljanje informacija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032823"/>
                  </a:ext>
                </a:extLst>
              </a:tr>
              <a:tr h="887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Način prikupljanja/analiziranja informacija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2748300"/>
                  </a:ext>
                </a:extLst>
              </a:tr>
              <a:tr h="887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Izvještaji koji se sastavljaju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125486"/>
                  </a:ext>
                </a:extLst>
              </a:tr>
              <a:tr h="443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Osobe odgovorne za sastavljanje izvještaja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082113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Rokovi izvještavanja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305576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Primatelj izvještaja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5980747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579224"/>
              </p:ext>
            </p:extLst>
          </p:nvPr>
        </p:nvGraphicFramePr>
        <p:xfrm>
          <a:off x="4475284" y="2954215"/>
          <a:ext cx="7716715" cy="1916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3" imgW="16116300" imgH="1257300" progId="Excel.Sheet.12">
                  <p:embed/>
                </p:oleObj>
              </mc:Choice>
              <mc:Fallback>
                <p:oleObj name="Worksheet" r:id="rId3" imgW="16116300" imgH="1257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5284" y="2954215"/>
                        <a:ext cx="7716715" cy="1916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6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41945"/>
          </a:xfrm>
        </p:spPr>
        <p:txBody>
          <a:bodyPr/>
          <a:lstStyle/>
          <a:p>
            <a:r>
              <a:rPr lang="hr-HR" dirty="0" smtClean="0"/>
              <a:t>Izvještaji o uspješnosti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26577"/>
            <a:ext cx="10058400" cy="4545623"/>
          </a:xfrm>
        </p:spPr>
        <p:txBody>
          <a:bodyPr/>
          <a:lstStyle/>
          <a:p>
            <a:r>
              <a:rPr lang="hr-HR" dirty="0" smtClean="0"/>
              <a:t>Donošenje poslovnih odluka na dnevnoj, mjesečnoj, kvartalnoj i godišnjoj razini</a:t>
            </a:r>
          </a:p>
          <a:p>
            <a:r>
              <a:rPr lang="hr-HR" dirty="0" smtClean="0"/>
              <a:t>Izvještaj o dostupnosti i kvaliteti izvedbe bolničkih procesa – Izvještaj o dnevnoj produktivnosti radne snage</a:t>
            </a:r>
          </a:p>
          <a:p>
            <a:r>
              <a:rPr lang="hr-HR" dirty="0" smtClean="0"/>
              <a:t>Izvještaj o fizičkim resursima – mjesečno praćenje operativne marže, troškova po aktivnostima</a:t>
            </a:r>
          </a:p>
          <a:p>
            <a:r>
              <a:rPr lang="hr-HR" dirty="0" smtClean="0"/>
              <a:t>Izvještaji o kvaliteti i sigurnosti pruženih usluga – kvartalno</a:t>
            </a:r>
          </a:p>
          <a:p>
            <a:r>
              <a:rPr lang="hr-HR" dirty="0" smtClean="0"/>
              <a:t>Na godišnjoj razini  - svi izvještaji</a:t>
            </a:r>
          </a:p>
          <a:p>
            <a:r>
              <a:rPr lang="hr-HR" dirty="0" smtClean="0"/>
              <a:t>Menadžerske odluke: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Ulaganja, nagrađivanja, mjere poticanja kvalitete, mjere za smanjivanje troškova, mjere za povećanje produktivnosti, 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971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Za više informacija pogledati </a:t>
            </a:r>
            <a:r>
              <a:rPr lang="hr-HR" dirty="0" smtClean="0">
                <a:hlinkClick r:id="rId2"/>
              </a:rPr>
              <a:t>www.vup.hr </a:t>
            </a:r>
            <a:r>
              <a:rPr lang="hr-HR" dirty="0" smtClean="0"/>
              <a:t>(kvaliteta)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sz="2800" dirty="0" smtClean="0"/>
              <a:t>PITANJA??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94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15568"/>
          </a:xfrm>
        </p:spPr>
        <p:txBody>
          <a:bodyPr>
            <a:normAutofit/>
          </a:bodyPr>
          <a:lstStyle/>
          <a:p>
            <a:r>
              <a:rPr lang="hr-HR" dirty="0" smtClean="0"/>
              <a:t>Pretpostavke za bolnicu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32084"/>
            <a:ext cx="10058400" cy="494127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bolnica </a:t>
            </a:r>
            <a:r>
              <a:rPr lang="hr-HR" dirty="0"/>
              <a:t>posluje kao javna institucija u Hrvatskoj,</a:t>
            </a:r>
          </a:p>
          <a:p>
            <a:pPr lvl="0"/>
            <a:r>
              <a:rPr lang="hr-HR" dirty="0" smtClean="0"/>
              <a:t>bolnica </a:t>
            </a:r>
            <a:r>
              <a:rPr lang="hr-HR" dirty="0"/>
              <a:t>se bavi poslovima zdravstvene njege (dijagnostika, interna, kirurgija, dječje bolesti i dr.),</a:t>
            </a:r>
          </a:p>
          <a:p>
            <a:pPr lvl="0"/>
            <a:r>
              <a:rPr lang="hr-HR" dirty="0" smtClean="0"/>
              <a:t>izvršena </a:t>
            </a:r>
            <a:r>
              <a:rPr lang="hr-HR" dirty="0"/>
              <a:t>je analiza unutarnjih i vanjskih čimbenika,</a:t>
            </a:r>
          </a:p>
          <a:p>
            <a:pPr lvl="0"/>
            <a:r>
              <a:rPr lang="hr-HR" dirty="0" smtClean="0"/>
              <a:t>definirane </a:t>
            </a:r>
            <a:r>
              <a:rPr lang="hr-HR" dirty="0"/>
              <a:t>su misija, vizija i strategija bolnice,</a:t>
            </a:r>
          </a:p>
          <a:p>
            <a:pPr lvl="0"/>
            <a:r>
              <a:rPr lang="hr-HR" dirty="0" smtClean="0"/>
              <a:t>financiranje </a:t>
            </a:r>
            <a:r>
              <a:rPr lang="hr-HR" dirty="0"/>
              <a:t>se provodi putem dijagnostičko-terapijskih skupina (DTS) i putem cijene dana  bolničkog liječenja (DBL) za stacionarno liječenje, </a:t>
            </a:r>
          </a:p>
          <a:p>
            <a:pPr lvl="0"/>
            <a:r>
              <a:rPr lang="hr-HR" dirty="0" smtClean="0"/>
              <a:t>informacije </a:t>
            </a:r>
            <a:r>
              <a:rPr lang="hr-HR" dirty="0"/>
              <a:t>potrebne za izračun pokazatelja su dostupne na razini bolnice,</a:t>
            </a:r>
          </a:p>
          <a:p>
            <a:pPr lvl="0"/>
            <a:r>
              <a:rPr lang="hr-HR" dirty="0" smtClean="0"/>
              <a:t>ključni </a:t>
            </a:r>
            <a:r>
              <a:rPr lang="hr-HR" dirty="0"/>
              <a:t>pokazatelji uspješnosti upotrebljavaju se za praćenje kvalitete i strateško upravljanje poslovanjem bolnice, </a:t>
            </a:r>
          </a:p>
          <a:p>
            <a:pPr lvl="0"/>
            <a:r>
              <a:rPr lang="hr-HR" dirty="0" smtClean="0"/>
              <a:t>prikupljene </a:t>
            </a:r>
            <a:r>
              <a:rPr lang="hr-HR" dirty="0"/>
              <a:t>informacije prezentiraju se unutarnjim (pacijenti, zaposlenici, uprava) i vanjskim (agencija, ministarstvo, javnost) dionicima sustava,</a:t>
            </a:r>
          </a:p>
          <a:p>
            <a:pPr lvl="0"/>
            <a:r>
              <a:rPr lang="hr-HR" dirty="0" smtClean="0"/>
              <a:t>rezultati </a:t>
            </a:r>
            <a:r>
              <a:rPr lang="hr-HR" dirty="0"/>
              <a:t>mjerenja upotrebljavaju se za donošenje poslovnih odluka različitih interesnih skupina, no nisu jedini izvor informacija te ih treba dopuniti potrebnim kvantitativnim i kvalitativnim podacima.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659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1" y="222195"/>
            <a:ext cx="12115801" cy="1162414"/>
          </a:xfrm>
        </p:spPr>
        <p:txBody>
          <a:bodyPr>
            <a:noAutofit/>
          </a:bodyPr>
          <a:lstStyle/>
          <a:p>
            <a:r>
              <a:rPr lang="hr-HR" sz="4000" dirty="0" smtClean="0">
                <a:solidFill>
                  <a:schemeClr val="tx1"/>
                </a:solidFill>
              </a:rPr>
              <a:t>Model mjerenja uspješnosti – hipotetski primjer bolnice u Hrvatskoj</a:t>
            </a:r>
            <a:endParaRPr lang="hr-HR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098828"/>
              </p:ext>
            </p:extLst>
          </p:nvPr>
        </p:nvGraphicFramePr>
        <p:xfrm>
          <a:off x="211014" y="1384609"/>
          <a:ext cx="11623431" cy="538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6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6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7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Područje mjerenja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effectLst/>
                        </a:rPr>
                        <a:t>Pokazatelji uspješnosti</a:t>
                      </a:r>
                      <a:endParaRPr lang="hr-H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7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Proces zdravstvene njege: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kvaliteta izvedbe bolničkih procesa, dostupnost i učinkovitost iskorištenja resursa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Stopa smrtnosti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Broj </a:t>
                      </a:r>
                      <a:r>
                        <a:rPr lang="hr-HR" sz="2000" dirty="0" err="1">
                          <a:effectLst/>
                        </a:rPr>
                        <a:t>rehospitalizacija</a:t>
                      </a:r>
                      <a:r>
                        <a:rPr lang="hr-HR" sz="2000" dirty="0">
                          <a:effectLst/>
                        </a:rPr>
                        <a:t> unutar 30 dana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Broj intervencija po liječniku 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hr-HR" sz="2000" dirty="0">
                          <a:effectLst/>
                        </a:rPr>
                        <a:t>Vrijeme čekanja na uslugu</a:t>
                      </a:r>
                    </a:p>
                    <a:p>
                      <a:pPr marL="457200" lvl="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hr-HR" sz="2000" dirty="0">
                          <a:effectLst/>
                        </a:rPr>
                        <a:t>Obrtaj pacijenata po postelji</a:t>
                      </a:r>
                    </a:p>
                    <a:p>
                      <a:pPr marL="457200" lvl="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hr-HR" sz="2000" dirty="0">
                          <a:effectLst/>
                        </a:rPr>
                        <a:t>Postotak izlječenja (remisija u roku godine dana) 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394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effectLst/>
                        </a:rPr>
                        <a:t>Pacijenti: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effectLst/>
                        </a:rPr>
                        <a:t>zadovoljstvo korisnika, kvaliteta i sigurnost pruženih usluga</a:t>
                      </a:r>
                      <a:endParaRPr lang="hr-H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Zadovoljstvo pacijenata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Postotak riješenih žalbi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Kvaliteta pruženih informacija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08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</a:p>
                    <a:p>
                      <a:pPr marL="457200" lvl="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hr-HR" sz="2000" dirty="0">
                          <a:effectLst/>
                        </a:rPr>
                        <a:t>Postotak bolničkih pogrešaka u liječenju 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2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715" y="222195"/>
            <a:ext cx="11684977" cy="916230"/>
          </a:xfrm>
        </p:spPr>
        <p:txBody>
          <a:bodyPr>
            <a:noAutofit/>
          </a:bodyPr>
          <a:lstStyle/>
          <a:p>
            <a:r>
              <a:rPr lang="hr-HR" sz="4000" dirty="0" smtClean="0">
                <a:solidFill>
                  <a:schemeClr val="tx1"/>
                </a:solidFill>
              </a:rPr>
              <a:t>Model mjerenja uspješnosti – hipotetski primjer bolnice u Hrvatskoj</a:t>
            </a:r>
            <a:endParaRPr lang="hr-HR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227109"/>
              </p:ext>
            </p:extLst>
          </p:nvPr>
        </p:nvGraphicFramePr>
        <p:xfrm>
          <a:off x="457200" y="1318846"/>
          <a:ext cx="11324491" cy="5539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8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01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Područje mjerenja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effectLst/>
                        </a:rPr>
                        <a:t>Pokazatelji uspješnosti</a:t>
                      </a:r>
                      <a:endParaRPr lang="hr-H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60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Zdravlje organizacije i usavršavanje: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kvaliteta i osposobljenost zaposlenika, motiviranost za usavršavanje i napredovanje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Kvalificiranost zdravstvenih djelatnika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Stopa stabilnosti zaposlenika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Broj napredovanja u struci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hr-HR" sz="2000" dirty="0">
                          <a:effectLst/>
                        </a:rPr>
                        <a:t>Broj nagrađenih zdravstvenih djelatnika</a:t>
                      </a:r>
                    </a:p>
                    <a:p>
                      <a:pPr marL="457200" lvl="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hr-HR" sz="2000" dirty="0">
                          <a:effectLst/>
                        </a:rPr>
                        <a:t>Postotak ostvarenja plana usavršavanja zdravstvenih djelatnika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105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effectLst/>
                        </a:rPr>
                        <a:t>Resursi: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effectLst/>
                        </a:rPr>
                        <a:t>fizičkih (prostor, oprema, financijska sredstva i dr.) i kadrovski (liječnici, sestre, administracija i dr.).</a:t>
                      </a:r>
                      <a:endParaRPr lang="hr-H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Stopa opremljenosti bolnice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dirty="0">
                          <a:effectLst/>
                        </a:rPr>
                        <a:t>Broj zaposlenih po postelji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3"/>
                      </a:pPr>
                      <a:r>
                        <a:rPr lang="hr-HR" sz="2000" dirty="0">
                          <a:effectLst/>
                        </a:rPr>
                        <a:t>Postotak izvršenja proračuna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3"/>
                      </a:pPr>
                      <a:r>
                        <a:rPr lang="hr-HR" sz="2000" dirty="0">
                          <a:effectLst/>
                        </a:rPr>
                        <a:t>Marža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3"/>
                      </a:pPr>
                      <a:r>
                        <a:rPr lang="hr-HR" sz="2000" dirty="0">
                          <a:effectLst/>
                        </a:rPr>
                        <a:t>Trošak po aktivnosti</a:t>
                      </a:r>
                      <a:endParaRPr lang="hr-H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02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4108" y="69491"/>
            <a:ext cx="11500338" cy="916229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Definiranje pokazatelja na primjeru Zadovoljstvo pacijenata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3770" y="1138425"/>
            <a:ext cx="10876084" cy="5719575"/>
          </a:xfrm>
        </p:spPr>
        <p:txBody>
          <a:bodyPr>
            <a:normAutofit/>
          </a:bodyPr>
          <a:lstStyle/>
          <a:p>
            <a:pPr lvl="0">
              <a:lnSpc>
                <a:spcPct val="140000"/>
              </a:lnSpc>
            </a:pPr>
            <a:r>
              <a:rPr lang="hr-HR" i="1" dirty="0" smtClean="0">
                <a:solidFill>
                  <a:schemeClr val="tx1"/>
                </a:solidFill>
              </a:rPr>
              <a:t>Opis </a:t>
            </a:r>
            <a:r>
              <a:rPr lang="hr-HR" i="1" dirty="0">
                <a:solidFill>
                  <a:schemeClr val="tx1"/>
                </a:solidFill>
              </a:rPr>
              <a:t>pokazatelja:</a:t>
            </a:r>
            <a:r>
              <a:rPr lang="hr-HR" dirty="0">
                <a:solidFill>
                  <a:schemeClr val="tx1"/>
                </a:solidFill>
              </a:rPr>
              <a:t> prikupljaju se informacije o zadovoljstvu pacijenata zdravstvenim uslugama i osobljem (liječnicima, sestrama i ostalim osobljem). </a:t>
            </a:r>
          </a:p>
          <a:p>
            <a:pPr lvl="0"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Svrha pokazatelja:</a:t>
            </a:r>
            <a:r>
              <a:rPr lang="hr-HR" dirty="0">
                <a:solidFill>
                  <a:schemeClr val="tx1"/>
                </a:solidFill>
              </a:rPr>
              <a:t> istražiti zadovoljstvo pacijenata u cilju praćenja prednosti i slabosti bolničkih programa (zdravstvenih usluga) i kvalitete rada bolnice u cjelini.</a:t>
            </a:r>
          </a:p>
          <a:p>
            <a:pPr lvl="0"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Izvori podataka:</a:t>
            </a:r>
            <a:r>
              <a:rPr lang="hr-HR" dirty="0">
                <a:solidFill>
                  <a:schemeClr val="tx1"/>
                </a:solidFill>
              </a:rPr>
              <a:t> provedena bolnička anketa pacijenata.</a:t>
            </a:r>
          </a:p>
          <a:p>
            <a:pPr lvl="0"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Način prikupljanja podataka: </a:t>
            </a:r>
            <a:r>
              <a:rPr lang="hr-HR" dirty="0">
                <a:solidFill>
                  <a:schemeClr val="tx1"/>
                </a:solidFill>
              </a:rPr>
              <a:t>prikupljanje informacija putem web servisa i/ili unosom u predviđene anketne obrasce od strane pacijenata, obrada i analiza zadovoljstva pacijenata uslugama, programima, liječnicima, sestrama i ustanovom u cjelini.</a:t>
            </a:r>
          </a:p>
          <a:p>
            <a:pPr lvl="0"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Rokovi:</a:t>
            </a:r>
            <a:r>
              <a:rPr lang="hr-HR" dirty="0">
                <a:solidFill>
                  <a:schemeClr val="tx1"/>
                </a:solidFill>
              </a:rPr>
              <a:t> anketiranje u lipnju i prosincu, izvještavanje na polugodišnjoj i godišnjoj razini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7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6524" y="69491"/>
            <a:ext cx="11271738" cy="916229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Definiranje pokazatelja na primjeru Zadovoljstvo pacijenata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6524" y="1138425"/>
            <a:ext cx="11069514" cy="5719575"/>
          </a:xfrm>
        </p:spPr>
        <p:txBody>
          <a:bodyPr>
            <a:normAutofit/>
          </a:bodyPr>
          <a:lstStyle/>
          <a:p>
            <a:pPr lvl="0">
              <a:lnSpc>
                <a:spcPct val="140000"/>
              </a:lnSpc>
            </a:pPr>
            <a:r>
              <a:rPr lang="hr-HR" i="1" dirty="0" smtClean="0">
                <a:solidFill>
                  <a:schemeClr val="tx1"/>
                </a:solidFill>
              </a:rPr>
              <a:t>Odgovorne </a:t>
            </a:r>
            <a:r>
              <a:rPr lang="hr-HR" i="1" dirty="0">
                <a:solidFill>
                  <a:schemeClr val="tx1"/>
                </a:solidFill>
              </a:rPr>
              <a:t>osobe:</a:t>
            </a:r>
            <a:r>
              <a:rPr lang="hr-HR" dirty="0">
                <a:solidFill>
                  <a:schemeClr val="tx1"/>
                </a:solidFill>
              </a:rPr>
              <a:t> anketiranje provodi pravna služba, obrađuje informatička služba, izvještava službenik za informiranje. </a:t>
            </a:r>
          </a:p>
          <a:p>
            <a:pPr lvl="0"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Dostupnost rezultata:</a:t>
            </a:r>
            <a:r>
              <a:rPr lang="hr-HR" dirty="0">
                <a:solidFill>
                  <a:schemeClr val="tx1"/>
                </a:solidFill>
              </a:rPr>
              <a:t> Uprava, svi zainteresirani dionici.</a:t>
            </a:r>
          </a:p>
          <a:p>
            <a:pPr lvl="0"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Način prezentiranja rezultata:</a:t>
            </a:r>
            <a:r>
              <a:rPr lang="hr-HR" dirty="0">
                <a:solidFill>
                  <a:schemeClr val="tx1"/>
                </a:solidFill>
              </a:rPr>
              <a:t> rezultati zadovoljstva pacijenata zdravstvenim uslugama i osobljem objavljuju se na web stranici ustanove po provedenom anketiraju te u godišnjem izvještaju o ključnim pokazateljima uspješnosti ustanove.</a:t>
            </a:r>
          </a:p>
          <a:p>
            <a:pPr lvl="0"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Mjere za povećanje zadovoljstva zdravstvenim uslugama:</a:t>
            </a:r>
            <a:r>
              <a:rPr lang="hr-HR" dirty="0">
                <a:solidFill>
                  <a:schemeClr val="tx1"/>
                </a:solidFill>
              </a:rPr>
              <a:t>  nabava nove opreme, poboljšanje higijenskih uvjeta, zapošljavanje medicinskog osoblja i drugo po potrebi.</a:t>
            </a:r>
          </a:p>
          <a:p>
            <a:pPr lvl="0">
              <a:lnSpc>
                <a:spcPct val="140000"/>
              </a:lnSpc>
            </a:pPr>
            <a:r>
              <a:rPr lang="hr-HR" i="1" dirty="0">
                <a:solidFill>
                  <a:schemeClr val="tx1"/>
                </a:solidFill>
              </a:rPr>
              <a:t>Mjere za povećanje zadovoljstva medicinskim osobljem: </a:t>
            </a:r>
            <a:r>
              <a:rPr lang="hr-HR" dirty="0">
                <a:solidFill>
                  <a:schemeClr val="tx1"/>
                </a:solidFill>
              </a:rPr>
              <a:t>edukacije osoblja (vezane uz odnos prema pacijentima i dr.), nagrađivanje najboljih djelatnika i drugo u skladu s mogućnostima. </a:t>
            </a:r>
          </a:p>
          <a:p>
            <a:pPr>
              <a:lnSpc>
                <a:spcPct val="140000"/>
              </a:lnSpc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7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8262" y="299005"/>
            <a:ext cx="10231621" cy="61082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Definiranje ciljnih vrijednosti</a:t>
            </a:r>
            <a:endParaRPr lang="hr-HR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37563"/>
              </p:ext>
            </p:extLst>
          </p:nvPr>
        </p:nvGraphicFramePr>
        <p:xfrm>
          <a:off x="219807" y="1138238"/>
          <a:ext cx="10955217" cy="5719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7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0405">
                <a:tc>
                  <a:txBody>
                    <a:bodyPr/>
                    <a:lstStyle/>
                    <a:p>
                      <a:r>
                        <a:rPr lang="hr-HR" sz="2000" b="0" dirty="0" smtClean="0">
                          <a:latin typeface="+mn-lt"/>
                        </a:rPr>
                        <a:t>Strateški cilj</a:t>
                      </a:r>
                      <a:endParaRPr lang="hr-HR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0" dirty="0" smtClean="0">
                          <a:latin typeface="+mn-lt"/>
                        </a:rPr>
                        <a:t>Pokazatelji uspješnosti</a:t>
                      </a:r>
                      <a:endParaRPr lang="hr-HR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0" dirty="0" smtClean="0">
                          <a:latin typeface="+mn-lt"/>
                        </a:rPr>
                        <a:t>Ciljne</a:t>
                      </a:r>
                      <a:r>
                        <a:rPr lang="hr-HR" sz="2000" b="0" baseline="0" dirty="0" smtClean="0">
                          <a:latin typeface="+mn-lt"/>
                        </a:rPr>
                        <a:t> vrijednosti</a:t>
                      </a:r>
                      <a:endParaRPr lang="hr-HR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0" dirty="0" smtClean="0">
                          <a:latin typeface="+mn-lt"/>
                        </a:rPr>
                        <a:t>Aktivnosti</a:t>
                      </a:r>
                      <a:endParaRPr lang="hr-HR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0" dirty="0" smtClean="0">
                          <a:latin typeface="+mn-lt"/>
                        </a:rPr>
                        <a:t>Proračun</a:t>
                      </a:r>
                      <a:endParaRPr lang="hr-HR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9357">
                <a:tc>
                  <a:txBody>
                    <a:bodyPr/>
                    <a:lstStyle/>
                    <a:p>
                      <a:r>
                        <a:rPr lang="hr-HR" sz="2000" b="0" dirty="0" smtClean="0">
                          <a:latin typeface="+mn-lt"/>
                        </a:rPr>
                        <a:t>Povećati zadovoljstvo pacijenata</a:t>
                      </a:r>
                      <a:r>
                        <a:rPr lang="hr-HR" sz="2000" b="0" baseline="0" dirty="0" smtClean="0">
                          <a:latin typeface="+mn-lt"/>
                        </a:rPr>
                        <a:t> </a:t>
                      </a:r>
                    </a:p>
                    <a:p>
                      <a:r>
                        <a:rPr lang="hr-HR" sz="2000" b="0" baseline="0" dirty="0" smtClean="0">
                          <a:latin typeface="+mn-lt"/>
                        </a:rPr>
                        <a:t>(ili poboljšati imidž bolnice, …)</a:t>
                      </a:r>
                      <a:endParaRPr lang="hr-HR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Zadovoljstvo pacijenata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Postotak riješenih žalbi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Kvaliteta pruženih </a:t>
                      </a:r>
                      <a:r>
                        <a:rPr lang="hr-HR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informacija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hr-HR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Postotak bolničkih pogrešaka u liječenju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08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hr-HR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70% (4)</a:t>
                      </a:r>
                    </a:p>
                    <a:p>
                      <a:pPr marL="2908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000" b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2908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90%</a:t>
                      </a:r>
                    </a:p>
                    <a:p>
                      <a:pPr marL="2908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000" b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2908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  <a:p>
                      <a:pPr marL="2908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000" b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29083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&lt;10%</a:t>
                      </a:r>
                      <a:endParaRPr lang="hr-HR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r-HR" sz="2000" b="0" dirty="0" smtClean="0">
                          <a:latin typeface="+mn-lt"/>
                        </a:rPr>
                        <a:t>Razviti sustav istraživanja zadovoljstva pacijenata.</a:t>
                      </a:r>
                    </a:p>
                    <a:p>
                      <a:r>
                        <a:rPr lang="hr-HR" sz="2000" b="0" dirty="0" smtClean="0">
                          <a:latin typeface="+mn-lt"/>
                        </a:rPr>
                        <a:t>Kontinuirano</a:t>
                      </a:r>
                      <a:r>
                        <a:rPr lang="hr-HR" sz="2000" b="0" baseline="0" dirty="0" smtClean="0">
                          <a:latin typeface="+mn-lt"/>
                        </a:rPr>
                        <a:t> p</a:t>
                      </a:r>
                      <a:r>
                        <a:rPr lang="hr-HR" sz="2000" b="0" dirty="0" smtClean="0">
                          <a:latin typeface="+mn-lt"/>
                        </a:rPr>
                        <a:t>rovoditi</a:t>
                      </a:r>
                      <a:r>
                        <a:rPr lang="hr-HR" sz="2000" b="0" baseline="0" dirty="0" smtClean="0">
                          <a:latin typeface="+mn-lt"/>
                        </a:rPr>
                        <a:t> istraživanje, analizirati rezultate istraživanja i unapređivati poslovanje sukladno iskazanim potrebama.</a:t>
                      </a:r>
                    </a:p>
                    <a:p>
                      <a:r>
                        <a:rPr lang="hr-HR" sz="2000" b="0" baseline="0" dirty="0" smtClean="0">
                          <a:latin typeface="+mn-lt"/>
                        </a:rPr>
                        <a:t>Definirati žalbeni postupak i propisati procedure rješavanja žalbi.</a:t>
                      </a:r>
                    </a:p>
                    <a:p>
                      <a:r>
                        <a:rPr lang="hr-HR" sz="2000" b="0" dirty="0" smtClean="0">
                          <a:latin typeface="+mn-lt"/>
                        </a:rPr>
                        <a:t>Unaprijediti i promovirati kvalitetu kao temeljnu vrijednost bolnice.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0" dirty="0" err="1" smtClean="0">
                          <a:latin typeface="+mn-lt"/>
                        </a:rPr>
                        <a:t>Xxxx</a:t>
                      </a:r>
                      <a:r>
                        <a:rPr lang="hr-HR" sz="2000" b="0" baseline="0" dirty="0" smtClean="0">
                          <a:latin typeface="+mn-lt"/>
                        </a:rPr>
                        <a:t> kn</a:t>
                      </a:r>
                    </a:p>
                    <a:p>
                      <a:endParaRPr lang="hr-HR" sz="2000" b="0" baseline="0" dirty="0" smtClean="0">
                        <a:latin typeface="+mn-lt"/>
                      </a:endParaRPr>
                    </a:p>
                    <a:p>
                      <a:r>
                        <a:rPr lang="hr-HR" sz="2000" b="0" baseline="0" dirty="0" err="1" smtClean="0">
                          <a:latin typeface="+mn-lt"/>
                        </a:rPr>
                        <a:t>Xxxx</a:t>
                      </a:r>
                      <a:r>
                        <a:rPr lang="hr-HR" sz="2000" b="0" baseline="0" dirty="0" smtClean="0">
                          <a:latin typeface="+mn-lt"/>
                        </a:rPr>
                        <a:t> kn</a:t>
                      </a:r>
                    </a:p>
                    <a:p>
                      <a:endParaRPr lang="hr-HR" sz="2000" b="0" baseline="0" dirty="0" smtClean="0">
                        <a:latin typeface="+mn-lt"/>
                      </a:endParaRPr>
                    </a:p>
                    <a:p>
                      <a:endParaRPr lang="hr-HR" sz="2000" b="0" baseline="0" dirty="0" smtClean="0">
                        <a:latin typeface="+mn-lt"/>
                      </a:endParaRPr>
                    </a:p>
                    <a:p>
                      <a:endParaRPr lang="hr-HR" sz="2000" b="0" baseline="0" dirty="0" smtClean="0">
                        <a:latin typeface="+mn-lt"/>
                      </a:endParaRPr>
                    </a:p>
                    <a:p>
                      <a:endParaRPr lang="hr-HR" sz="2000" b="0" baseline="0" dirty="0" smtClean="0">
                        <a:latin typeface="+mn-lt"/>
                      </a:endParaRPr>
                    </a:p>
                    <a:p>
                      <a:endParaRPr lang="hr-HR" sz="2000" b="0" baseline="0" dirty="0" smtClean="0">
                        <a:latin typeface="+mn-lt"/>
                      </a:endParaRPr>
                    </a:p>
                    <a:p>
                      <a:r>
                        <a:rPr lang="hr-HR" sz="2000" b="0" baseline="0" dirty="0" err="1" smtClean="0">
                          <a:latin typeface="+mn-lt"/>
                        </a:rPr>
                        <a:t>Xxxx</a:t>
                      </a:r>
                      <a:r>
                        <a:rPr lang="hr-HR" sz="2000" b="0" baseline="0" dirty="0" smtClean="0">
                          <a:latin typeface="+mn-lt"/>
                        </a:rPr>
                        <a:t> kn</a:t>
                      </a:r>
                    </a:p>
                    <a:p>
                      <a:endParaRPr lang="hr-HR" sz="2000" b="0" baseline="0" dirty="0" smtClean="0">
                        <a:latin typeface="+mn-lt"/>
                      </a:endParaRPr>
                    </a:p>
                    <a:p>
                      <a:endParaRPr lang="hr-HR" sz="2000" b="0" baseline="0" dirty="0" smtClean="0">
                        <a:latin typeface="+mn-lt"/>
                      </a:endParaRPr>
                    </a:p>
                    <a:p>
                      <a:r>
                        <a:rPr lang="hr-HR" sz="2000" b="0" baseline="0" dirty="0" err="1" smtClean="0">
                          <a:latin typeface="+mn-lt"/>
                        </a:rPr>
                        <a:t>Xxxx</a:t>
                      </a:r>
                      <a:r>
                        <a:rPr lang="hr-HR" sz="2000" b="0" baseline="0" dirty="0" smtClean="0">
                          <a:latin typeface="+mn-lt"/>
                        </a:rPr>
                        <a:t> kn</a:t>
                      </a:r>
                    </a:p>
                    <a:p>
                      <a:endParaRPr lang="hr-HR" sz="20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18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848" y="184638"/>
            <a:ext cx="10058400" cy="870439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Izvještavanje o uspješnosti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83578" y="1417638"/>
            <a:ext cx="5336930" cy="521816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hr-HR" sz="2600" dirty="0"/>
              <a:t>Prikupljanje podataka: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sz="2600" dirty="0"/>
              <a:t>Državni proračun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sz="2600" dirty="0"/>
              <a:t>Kadrovska evidencija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sz="2600" dirty="0"/>
              <a:t>Evidencija osposobljavanja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sz="2600" dirty="0"/>
              <a:t>Računovodstvena evidencija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sz="2600" dirty="0"/>
              <a:t>Anketiranje zaposlenih i ostalih interesnih skupina, …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r-HR" sz="2600" dirty="0"/>
              <a:t>Automatiziran sustav za podršku mjerenja uspješnosti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48706" y="1417639"/>
            <a:ext cx="4275739" cy="5370871"/>
          </a:xfrm>
        </p:spPr>
        <p:txBody>
          <a:bodyPr>
            <a:normAutofit lnSpcReduction="10000"/>
          </a:bodyPr>
          <a:lstStyle/>
          <a:p>
            <a:r>
              <a:rPr lang="hr-HR" sz="2600" i="1" u="sng" dirty="0"/>
              <a:t>S</a:t>
            </a:r>
            <a:r>
              <a:rPr lang="pt-BR" sz="2600" i="1" u="sng" dirty="0"/>
              <a:t>astavljanje i prezentiranje izvještaja o uspješnosti</a:t>
            </a:r>
            <a:endParaRPr lang="hr-HR" sz="2600" i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Unutarnji i vanjski dionici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Podloga za donošenje poslovnih odluka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Promocija uspjeha institucije</a:t>
            </a:r>
          </a:p>
          <a:p>
            <a:endParaRPr lang="hr-HR" sz="2600" dirty="0"/>
          </a:p>
          <a:p>
            <a:endParaRPr lang="hr-HR" sz="2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8410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0261" y="527605"/>
            <a:ext cx="8543245" cy="61082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Izvještavanje o uspješnosti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4785" y="1635369"/>
            <a:ext cx="10594730" cy="50004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sz="2400" i="1" u="sng" dirty="0" smtClean="0">
                <a:solidFill>
                  <a:schemeClr val="tx1"/>
                </a:solidFill>
              </a:rPr>
              <a:t>Akreditacija</a:t>
            </a:r>
            <a:r>
              <a:rPr lang="hr-HR" sz="2400" dirty="0" smtClean="0">
                <a:solidFill>
                  <a:schemeClr val="tx1"/>
                </a:solidFill>
              </a:rPr>
              <a:t> - </a:t>
            </a:r>
            <a:r>
              <a:rPr lang="hr-HR" sz="2400" dirty="0">
                <a:solidFill>
                  <a:schemeClr val="tx1"/>
                </a:solidFill>
              </a:rPr>
              <a:t>procjenjuje se kvaliteta bolnica kroz niz pokazatelja uspješnosti, kao što su:  kvalificiranost zdravstvenih djelatnika, vrijeme čekanja na uslugu, zadovoljstvo korisnika i dr. </a:t>
            </a:r>
            <a:endParaRPr lang="hr-HR" sz="2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r-HR" sz="2400" i="1" u="sng" dirty="0" smtClean="0">
                <a:solidFill>
                  <a:schemeClr val="tx1"/>
                </a:solidFill>
              </a:rPr>
              <a:t>Uspoređivanje </a:t>
            </a:r>
            <a:r>
              <a:rPr lang="hr-HR" sz="2400" i="1" u="sng" dirty="0">
                <a:solidFill>
                  <a:schemeClr val="tx1"/>
                </a:solidFill>
              </a:rPr>
              <a:t>(</a:t>
            </a:r>
            <a:r>
              <a:rPr lang="hr-HR" sz="2400" i="1" u="sng" dirty="0" err="1" smtClean="0">
                <a:solidFill>
                  <a:schemeClr val="tx1"/>
                </a:solidFill>
              </a:rPr>
              <a:t>benchmarking</a:t>
            </a:r>
            <a:r>
              <a:rPr lang="hr-HR" sz="2400" i="1" u="sng" dirty="0" smtClean="0">
                <a:solidFill>
                  <a:schemeClr val="tx1"/>
                </a:solidFill>
              </a:rPr>
              <a:t>) </a:t>
            </a:r>
            <a:r>
              <a:rPr lang="hr-HR" sz="2400" dirty="0">
                <a:solidFill>
                  <a:schemeClr val="tx1"/>
                </a:solidFill>
              </a:rPr>
              <a:t>kvalitete bolnica međusobno, s rezultatima zdravstvenog sustava u cjelini, ciljnim veličinama i rezultatima postignutim u prethodnim razdobljima. </a:t>
            </a:r>
            <a:endParaRPr lang="hr-HR" sz="2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r-HR" sz="2400" i="1" u="sng" dirty="0" smtClean="0">
                <a:solidFill>
                  <a:schemeClr val="tx1"/>
                </a:solidFill>
              </a:rPr>
              <a:t>Uravnoteženo </a:t>
            </a:r>
            <a:r>
              <a:rPr lang="hr-HR" sz="2400" i="1" u="sng" dirty="0">
                <a:solidFill>
                  <a:schemeClr val="tx1"/>
                </a:solidFill>
              </a:rPr>
              <a:t>upravljanje </a:t>
            </a:r>
            <a:r>
              <a:rPr lang="hr-HR" sz="2400" dirty="0" smtClean="0">
                <a:solidFill>
                  <a:schemeClr val="tx1"/>
                </a:solidFill>
              </a:rPr>
              <a:t>bolnicama i učinkovita raspodjela </a:t>
            </a:r>
            <a:r>
              <a:rPr lang="hr-HR" sz="2400" dirty="0">
                <a:solidFill>
                  <a:schemeClr val="tx1"/>
                </a:solidFill>
              </a:rPr>
              <a:t>proračunskih </a:t>
            </a:r>
            <a:r>
              <a:rPr lang="hr-HR" sz="2400" dirty="0" smtClean="0">
                <a:solidFill>
                  <a:schemeClr val="tx1"/>
                </a:solidFill>
              </a:rPr>
              <a:t>resursa.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51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181</TotalTime>
  <Words>1148</Words>
  <Application>Microsoft Office PowerPoint</Application>
  <PresentationFormat>Widescreen</PresentationFormat>
  <Paragraphs>195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Rockwell</vt:lpstr>
      <vt:lpstr>Rockwell Condensed</vt:lpstr>
      <vt:lpstr>Symbol</vt:lpstr>
      <vt:lpstr>Times New Roman</vt:lpstr>
      <vt:lpstr>Wingdings</vt:lpstr>
      <vt:lpstr>Wood Type</vt:lpstr>
      <vt:lpstr>Worksheet</vt:lpstr>
      <vt:lpstr>Pokazatelji uspješnosti HRVATSKIH BOLNICA – primjer modela</vt:lpstr>
      <vt:lpstr>Pretpostavke za bolnicu</vt:lpstr>
      <vt:lpstr>Model mjerenja uspješnosti – hipotetski primjer bolnice u Hrvatskoj</vt:lpstr>
      <vt:lpstr>Model mjerenja uspješnosti – hipotetski primjer bolnice u Hrvatskoj</vt:lpstr>
      <vt:lpstr>Definiranje pokazatelja na primjeru Zadovoljstvo pacijenata</vt:lpstr>
      <vt:lpstr>Definiranje pokazatelja na primjeru Zadovoljstvo pacijenata</vt:lpstr>
      <vt:lpstr>Definiranje ciljnih vrijednosti</vt:lpstr>
      <vt:lpstr>Izvještavanje o uspješnosti</vt:lpstr>
      <vt:lpstr>Izvještavanje o uspješnosti</vt:lpstr>
      <vt:lpstr>IZVJEŠTAVANJE O USPJEŠNOSTI</vt:lpstr>
      <vt:lpstr>Izvještaji o uspješnosti</vt:lpstr>
      <vt:lpstr>Izvještaji o uspješnosti</vt:lpstr>
      <vt:lpstr>Interni izvještaji</vt:lpstr>
      <vt:lpstr>Izvještaji o uspješnosti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Pokazatelji uspješnosti u visokom obrazovanju hrvatske – predstavljanje rezultata empirijskog istraživanja i modela</dc:title>
  <dc:creator>Verica Budimir</dc:creator>
  <cp:lastModifiedBy>Verica Budimir</cp:lastModifiedBy>
  <cp:revision>24</cp:revision>
  <dcterms:created xsi:type="dcterms:W3CDTF">2018-06-12T09:44:04Z</dcterms:created>
  <dcterms:modified xsi:type="dcterms:W3CDTF">2018-09-19T07:27:17Z</dcterms:modified>
</cp:coreProperties>
</file>